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45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3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75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16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40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66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6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68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27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42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92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44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tve.es/alacarta/videos/el-quijote/quijote-capitulo-1/3573734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545385-8854-4471-8D42-C94167F268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16" r="11146" b="1"/>
          <a:stretch/>
        </p:blipFill>
        <p:spPr>
          <a:xfrm>
            <a:off x="-32" y="10"/>
            <a:ext cx="12192031" cy="491506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B4FB531-34DA-4777-9BD5-5B885DC38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15076"/>
            <a:ext cx="12188952" cy="1942924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59D2583-1609-4CD0-BEB0-33EB0C7778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675" y="5120639"/>
            <a:ext cx="7137263" cy="1280161"/>
          </a:xfrm>
        </p:spPr>
        <p:txBody>
          <a:bodyPr anchor="ctr"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La </a:t>
            </a:r>
            <a:r>
              <a:rPr lang="en-US" sz="4800" dirty="0" err="1">
                <a:solidFill>
                  <a:srgbClr val="FFFFFF"/>
                </a:solidFill>
              </a:rPr>
              <a:t>justicia</a:t>
            </a:r>
            <a:r>
              <a:rPr lang="en-US" sz="4800" dirty="0">
                <a:solidFill>
                  <a:srgbClr val="FFFFFF"/>
                </a:solidFill>
              </a:rPr>
              <a:t> de don </a:t>
            </a:r>
            <a:r>
              <a:rPr lang="en-US" sz="4800" dirty="0" err="1">
                <a:solidFill>
                  <a:srgbClr val="FFFFFF"/>
                </a:solidFill>
              </a:rPr>
              <a:t>Quijote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2217AA-C3B6-46AD-AD10-56611F69C7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9580" y="5120639"/>
            <a:ext cx="3073745" cy="1280160"/>
          </a:xfrm>
        </p:spPr>
        <p:txBody>
          <a:bodyPr anchor="ctr">
            <a:normAutofit/>
          </a:bodyPr>
          <a:lstStyle/>
          <a:p>
            <a:endParaRPr lang="en-US" sz="1500">
              <a:solidFill>
                <a:srgbClr val="FFFFFF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5B557D3-D7B4-404B-84A1-9BD182BE5B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7532813" y="5760720"/>
            <a:ext cx="11887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3484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835D4A-9C52-42F8-9D24-BE6ABB70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vocabulario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D0DC7-8B23-4ADD-A2AC-9F6B8393F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Regocijado. Alegre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Presto. Pronto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Encaminar</a:t>
            </a:r>
            <a:r>
              <a:rPr lang="en-US" sz="2400" dirty="0"/>
              <a:t>. </a:t>
            </a:r>
            <a:r>
              <a:rPr lang="en-US" sz="2400" dirty="0" err="1"/>
              <a:t>Poner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camino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Atar</a:t>
            </a:r>
            <a:r>
              <a:rPr lang="en-US" sz="2400" dirty="0"/>
              <a:t>. </a:t>
            </a:r>
            <a:r>
              <a:rPr lang="en-US" sz="2400" dirty="0" err="1"/>
              <a:t>Sujetar</a:t>
            </a:r>
            <a:r>
              <a:rPr lang="en-US" sz="2400" dirty="0"/>
              <a:t> o </a:t>
            </a:r>
            <a:r>
              <a:rPr lang="en-US" sz="2400" dirty="0" err="1"/>
              <a:t>unir</a:t>
            </a:r>
            <a:r>
              <a:rPr lang="en-US" sz="2400" dirty="0"/>
              <a:t> con </a:t>
            </a:r>
            <a:r>
              <a:rPr lang="en-US" sz="2400" dirty="0" err="1"/>
              <a:t>cuerda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Desatar</a:t>
            </a:r>
            <a:r>
              <a:rPr lang="en-US" sz="2400" dirty="0"/>
              <a:t>. </a:t>
            </a:r>
            <a:r>
              <a:rPr lang="en-US" sz="2400" dirty="0" err="1"/>
              <a:t>Poner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libertad</a:t>
            </a:r>
            <a:r>
              <a:rPr lang="en-US" sz="2400" dirty="0"/>
              <a:t> lo que </a:t>
            </a:r>
            <a:r>
              <a:rPr lang="en-US" sz="2400" dirty="0" err="1"/>
              <a:t>está</a:t>
            </a:r>
            <a:r>
              <a:rPr lang="en-US" sz="2400" dirty="0"/>
              <a:t> </a:t>
            </a:r>
            <a:r>
              <a:rPr lang="en-US" sz="2400" dirty="0" err="1"/>
              <a:t>atado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Sangría</a:t>
            </a:r>
            <a:r>
              <a:rPr lang="en-US" sz="2400" dirty="0"/>
              <a:t>. </a:t>
            </a:r>
            <a:r>
              <a:rPr lang="en-US" sz="2400" dirty="0" err="1"/>
              <a:t>Operacion</a:t>
            </a:r>
            <a:r>
              <a:rPr lang="en-US" sz="2400" dirty="0"/>
              <a:t> de </a:t>
            </a:r>
            <a:r>
              <a:rPr lang="en-US" sz="2400" dirty="0" err="1"/>
              <a:t>sacar</a:t>
            </a:r>
            <a:r>
              <a:rPr lang="en-US" sz="2400" dirty="0"/>
              <a:t> </a:t>
            </a:r>
            <a:r>
              <a:rPr lang="en-US" sz="2400" dirty="0" err="1"/>
              <a:t>sangre</a:t>
            </a:r>
            <a:r>
              <a:rPr lang="en-US" sz="2400" dirty="0"/>
              <a:t>, </a:t>
            </a:r>
            <a:r>
              <a:rPr lang="en-US" sz="2400" dirty="0" err="1"/>
              <a:t>como</a:t>
            </a:r>
            <a:r>
              <a:rPr lang="en-US" sz="2400" dirty="0"/>
              <a:t> </a:t>
            </a:r>
            <a:r>
              <a:rPr lang="en-US" sz="2400" dirty="0" err="1"/>
              <a:t>método</a:t>
            </a:r>
            <a:r>
              <a:rPr lang="en-US" sz="2400" dirty="0"/>
              <a:t> </a:t>
            </a:r>
            <a:r>
              <a:rPr lang="en-US" sz="2400" dirty="0" err="1"/>
              <a:t>curativo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28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7B74F2B-9534-4540-96B0-5C8E958B9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AFCCA7-6D74-4088-9C20-7CA0683F5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074" y="81281"/>
            <a:ext cx="5983605" cy="1656080"/>
          </a:xfrm>
        </p:spPr>
        <p:txBody>
          <a:bodyPr>
            <a:normAutofit/>
          </a:bodyPr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pasó</a:t>
            </a:r>
            <a:r>
              <a:rPr lang="en-US" dirty="0"/>
              <a:t> antes y que </a:t>
            </a:r>
            <a:r>
              <a:rPr lang="en-US" dirty="0" err="1"/>
              <a:t>pasará</a:t>
            </a:r>
            <a:r>
              <a:rPr lang="en-US" dirty="0"/>
              <a:t> </a:t>
            </a:r>
            <a:r>
              <a:rPr lang="en-US" dirty="0" err="1"/>
              <a:t>después</a:t>
            </a:r>
            <a:r>
              <a:rPr lang="en-US" dirty="0"/>
              <a:t>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F9B4DC-977D-48B3-BE7A-174A5DE853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788"/>
          <a:stretch/>
        </p:blipFill>
        <p:spPr>
          <a:xfrm>
            <a:off x="-243820" y="0"/>
            <a:ext cx="5172054" cy="7744388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BECB2B-2CFA-412C-880F-C4B609749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42903" y="1917852"/>
            <a:ext cx="5943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4C79D-42DD-4252-BE0D-813EA773D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2074" y="2108201"/>
            <a:ext cx="5983606" cy="3760891"/>
          </a:xfr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3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6051F-7D52-4B74-8520-CB6B64618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23740"/>
          </a:xfrm>
        </p:spPr>
        <p:txBody>
          <a:bodyPr/>
          <a:lstStyle/>
          <a:p>
            <a:r>
              <a:rPr lang="en-US" dirty="0"/>
              <a:t>Con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compañero</a:t>
            </a:r>
            <a:r>
              <a:rPr lang="en-US" dirty="0"/>
              <a:t>/a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560D3-9FEA-420F-8320-6C89782DD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10344"/>
            <a:ext cx="10058400" cy="5461052"/>
          </a:xfrm>
        </p:spPr>
        <p:txBody>
          <a:bodyPr>
            <a:normAutofit/>
          </a:bodyPr>
          <a:lstStyle/>
          <a:p>
            <a:r>
              <a:rPr lang="es-ES" b="1" dirty="0"/>
              <a:t>¿Quién es la víctima a quien ayuda don Quijote?</a:t>
            </a:r>
          </a:p>
          <a:p>
            <a:endParaRPr lang="es-ES" b="1" dirty="0"/>
          </a:p>
          <a:p>
            <a:r>
              <a:rPr lang="es-ES" b="1" dirty="0"/>
              <a:t>¿Cuál es el problema que el labrador tiene con él?</a:t>
            </a:r>
          </a:p>
          <a:p>
            <a:endParaRPr lang="es-ES" b="1" dirty="0"/>
          </a:p>
          <a:p>
            <a:r>
              <a:rPr lang="es-ES" b="1" dirty="0"/>
              <a:t>¿Qué le pide don Quijote al labrador?</a:t>
            </a:r>
          </a:p>
          <a:p>
            <a:endParaRPr lang="es-ES" b="1" dirty="0"/>
          </a:p>
          <a:p>
            <a:r>
              <a:rPr lang="es-ES" b="1" dirty="0"/>
              <a:t>¿Por qué no quiere Andrés irse con el labrador?</a:t>
            </a:r>
          </a:p>
          <a:p>
            <a:endParaRPr lang="es-ES" b="1" dirty="0"/>
          </a:p>
          <a:p>
            <a:r>
              <a:rPr lang="es-ES" b="1" dirty="0"/>
              <a:t>Al final don Quijote no solucionó nada. Explica la lucha entre la realidad y la fantasía al final del fragmento.</a:t>
            </a:r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175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32E-BCCD-4900-9BD2-5CFF3E17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840E7-D866-4F4B-9964-E203437DB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955" y="2098676"/>
            <a:ext cx="10058400" cy="3760891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http://www.rtve.es/alacarta/videos/el-quijote/quijote-capitulo-1/3573734/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7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10607-923A-4C14-922D-16CC1A773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Examen del </a:t>
            </a:r>
            <a:r>
              <a:rPr lang="en-US" i="1" dirty="0" err="1"/>
              <a:t>Quijote</a:t>
            </a:r>
            <a:br>
              <a:rPr lang="en-US" i="1" dirty="0"/>
            </a:br>
            <a:r>
              <a:rPr lang="en-US" dirty="0" err="1"/>
              <a:t>Miércoles</a:t>
            </a:r>
            <a:r>
              <a:rPr lang="en-US" dirty="0"/>
              <a:t> 20 de </a:t>
            </a:r>
            <a:r>
              <a:rPr lang="en-US" dirty="0" err="1"/>
              <a:t>noviembre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00582-C510-4D47-A414-8BEFA16E4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dirty="0" err="1"/>
              <a:t>Capítulos</a:t>
            </a:r>
            <a:r>
              <a:rPr lang="en-US" sz="3600" b="1" dirty="0"/>
              <a:t> 1-6</a:t>
            </a:r>
          </a:p>
          <a:p>
            <a:r>
              <a:rPr lang="en-US" sz="3600" b="1" dirty="0"/>
              <a:t>a) </a:t>
            </a:r>
            <a:r>
              <a:rPr lang="en-US" sz="3600" b="1" dirty="0" err="1"/>
              <a:t>Preguntas</a:t>
            </a:r>
            <a:r>
              <a:rPr lang="en-US" sz="3600" b="1" dirty="0"/>
              <a:t> de </a:t>
            </a:r>
            <a:r>
              <a:rPr lang="en-US" sz="3600" b="1" dirty="0" err="1"/>
              <a:t>comprensión</a:t>
            </a:r>
            <a:endParaRPr lang="en-US" sz="3600" b="1" dirty="0"/>
          </a:p>
          <a:p>
            <a:r>
              <a:rPr lang="en-US" sz="3600" b="1" dirty="0"/>
              <a:t>b) </a:t>
            </a:r>
            <a:r>
              <a:rPr lang="en-US" sz="3600" b="1" dirty="0" err="1"/>
              <a:t>Vocabulario</a:t>
            </a:r>
            <a:r>
              <a:rPr lang="en-US" sz="3600" b="1" dirty="0"/>
              <a:t> y </a:t>
            </a:r>
            <a:r>
              <a:rPr lang="en-US" sz="3600" b="1" dirty="0" err="1"/>
              <a:t>su</a:t>
            </a:r>
            <a:r>
              <a:rPr lang="en-US" sz="3600" b="1" dirty="0"/>
              <a:t> </a:t>
            </a:r>
            <a:r>
              <a:rPr lang="en-US" sz="3600" b="1" dirty="0" err="1"/>
              <a:t>definición</a:t>
            </a:r>
            <a:endParaRPr lang="en-US" sz="3600" b="1" dirty="0"/>
          </a:p>
          <a:p>
            <a:r>
              <a:rPr lang="en-US" sz="3600" b="1" dirty="0"/>
              <a:t>c) </a:t>
            </a:r>
            <a:r>
              <a:rPr lang="en-US" sz="3600" b="1" dirty="0" err="1"/>
              <a:t>Párrafo</a:t>
            </a:r>
            <a:r>
              <a:rPr lang="en-US" sz="3600" b="1" dirty="0"/>
              <a:t> </a:t>
            </a:r>
          </a:p>
          <a:p>
            <a:r>
              <a:rPr lang="en-US" sz="36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46299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">
      <a:dk1>
        <a:srgbClr val="000000"/>
      </a:dk1>
      <a:lt1>
        <a:srgbClr val="FFFFFF"/>
      </a:lt1>
      <a:dk2>
        <a:srgbClr val="2C2441"/>
      </a:dk2>
      <a:lt2>
        <a:srgbClr val="E2E8E6"/>
      </a:lt2>
      <a:accent1>
        <a:srgbClr val="C34D7B"/>
      </a:accent1>
      <a:accent2>
        <a:srgbClr val="B13B9B"/>
      </a:accent2>
      <a:accent3>
        <a:srgbClr val="A84DC3"/>
      </a:accent3>
      <a:accent4>
        <a:srgbClr val="673DB2"/>
      </a:accent4>
      <a:accent5>
        <a:srgbClr val="4D54C3"/>
      </a:accent5>
      <a:accent6>
        <a:srgbClr val="3B73B1"/>
      </a:accent6>
      <a:hlink>
        <a:srgbClr val="6E63CB"/>
      </a:hlink>
      <a:folHlink>
        <a:srgbClr val="7F7F7F"/>
      </a:folHlink>
    </a:clrScheme>
    <a:fontScheme name="Retrospect">
      <a:majorFont>
        <a:latin typeface="Bahnschrif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News Gothic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162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Bahnschrift</vt:lpstr>
      <vt:lpstr>Calibri</vt:lpstr>
      <vt:lpstr>News Gothic MT</vt:lpstr>
      <vt:lpstr>RetrospectVTI</vt:lpstr>
      <vt:lpstr>La justicia de don Quijote</vt:lpstr>
      <vt:lpstr>vocabulario</vt:lpstr>
      <vt:lpstr>¿Qué pasó antes y que pasará después?</vt:lpstr>
      <vt:lpstr>Con tu compañero/a</vt:lpstr>
      <vt:lpstr>PowerPoint Presentation</vt:lpstr>
      <vt:lpstr>Examen del Quijote Miércoles 20 de noviembre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justicia de don Quijote</dc:title>
  <dc:creator>Francisco Ormazabal-Orta</dc:creator>
  <cp:lastModifiedBy>Francisco Ormazabal-Orta</cp:lastModifiedBy>
  <cp:revision>10</cp:revision>
  <cp:lastPrinted>2019-11-13T14:15:45Z</cp:lastPrinted>
  <dcterms:created xsi:type="dcterms:W3CDTF">2019-11-08T15:55:43Z</dcterms:created>
  <dcterms:modified xsi:type="dcterms:W3CDTF">2019-11-15T15:44:54Z</dcterms:modified>
</cp:coreProperties>
</file>